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4" r:id="rId3"/>
    <p:sldId id="259" r:id="rId4"/>
    <p:sldId id="285" r:id="rId5"/>
    <p:sldId id="278" r:id="rId6"/>
    <p:sldId id="282" r:id="rId7"/>
    <p:sldId id="283" r:id="rId8"/>
    <p:sldId id="258" r:id="rId9"/>
    <p:sldId id="288" r:id="rId10"/>
    <p:sldId id="286" r:id="rId11"/>
    <p:sldId id="268" r:id="rId12"/>
    <p:sldId id="289" r:id="rId13"/>
    <p:sldId id="287" r:id="rId14"/>
    <p:sldId id="269" r:id="rId15"/>
    <p:sldId id="277" r:id="rId16"/>
    <p:sldId id="290" r:id="rId17"/>
    <p:sldId id="279" r:id="rId18"/>
    <p:sldId id="272" r:id="rId19"/>
    <p:sldId id="271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/>
    <p:restoredTop sz="98539" autoAdjust="0"/>
  </p:normalViewPr>
  <p:slideViewPr>
    <p:cSldViewPr>
      <p:cViewPr varScale="1">
        <p:scale>
          <a:sx n="108" d="100"/>
          <a:sy n="108" d="100"/>
        </p:scale>
        <p:origin x="3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57049-CED5-4D32-BFE3-FDBD892F66E9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F49DE-EBE4-48FE-ACBD-7FD3E28C0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38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F49DE-EBE4-48FE-ACBD-7FD3E28C0A7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5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F49DE-EBE4-48FE-ACBD-7FD3E28C0A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6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F49DE-EBE4-48FE-ACBD-7FD3E28C0A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69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F49DE-EBE4-48FE-ACBD-7FD3E28C0A7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1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F49DE-EBE4-48FE-ACBD-7FD3E28C0A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44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06009"/>
            <a:ext cx="7524328" cy="483515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МБОУ «Гимназия №33»</a:t>
            </a:r>
            <a:br>
              <a:rPr lang="ru-RU" sz="4000" b="1" i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Авиастроительного </a:t>
            </a:r>
            <a:r>
              <a:rPr lang="ru-RU" sz="4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района</a:t>
            </a:r>
            <a:br>
              <a:rPr lang="ru-RU" sz="4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г. </a:t>
            </a:r>
            <a:r>
              <a:rPr lang="ru-RU" sz="40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Казани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Андреева Светлана Германовна</a:t>
            </a:r>
            <a:br>
              <a:rPr lang="ru-RU" sz="3100" b="1" i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           Преподаватель-организатор ОБЖ</a:t>
            </a:r>
            <a:br>
              <a:rPr lang="ru-RU" sz="3100" b="1" i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1 квалификационной категории</a:t>
            </a:r>
            <a:br>
              <a:rPr lang="ru-RU" sz="3100" b="1" i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Казанский Государственный Университет им. </a:t>
            </a:r>
            <a:r>
              <a:rPr lang="ru-RU" sz="2700" i="1" dirty="0" err="1" smtClean="0">
                <a:latin typeface="+mn-lt"/>
                <a:cs typeface="Times New Roman" panose="02020603050405020304" pitchFamily="18" charset="0"/>
              </a:rPr>
              <a:t>В.И.Ульянова</a:t>
            </a: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-Ленина </a:t>
            </a:r>
            <a:br>
              <a:rPr lang="ru-RU" sz="2700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по специальности Химик</a:t>
            </a:r>
            <a:r>
              <a:rPr lang="ru-RU" sz="2200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200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Профессиональная переподготовка по направлению </a:t>
            </a:r>
            <a:br>
              <a:rPr lang="ru-RU" sz="2700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Физическая культура и безопасность жизнедеятельности</a:t>
            </a:r>
            <a:br>
              <a:rPr lang="ru-RU" sz="2700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С 1991 по 2011 год работала в гимназии №102 Московского района г. Казани</a:t>
            </a:r>
            <a:br>
              <a:rPr lang="ru-RU" sz="2700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с 1 сентября 2011 года работаю </a:t>
            </a:r>
            <a:r>
              <a:rPr lang="ru-RU" sz="2700" i="1" dirty="0">
                <a:latin typeface="+mn-lt"/>
                <a:cs typeface="Times New Roman" panose="02020603050405020304" pitchFamily="18" charset="0"/>
              </a:rPr>
              <a:t>в гимназии №33</a:t>
            </a:r>
            <a:r>
              <a:rPr lang="ru-RU" sz="3100" i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3100" i="1" dirty="0">
                <a:latin typeface="+mn-lt"/>
                <a:cs typeface="Times New Roman" panose="02020603050405020304" pitchFamily="18" charset="0"/>
              </a:rPr>
            </a:br>
            <a:r>
              <a:rPr lang="ru-RU" sz="2700" i="1" dirty="0" smtClean="0">
                <a:latin typeface="+mn-lt"/>
                <a:cs typeface="Times New Roman" panose="02020603050405020304" pitchFamily="18" charset="0"/>
              </a:rPr>
              <a:t>преподавателем- организатором ОБЖ</a:t>
            </a:r>
            <a:endParaRPr lang="ru-RU" sz="3100" i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L: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10600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364812"/>
            <a:ext cx="1711526" cy="228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7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Внеурочная деятельность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338058"/>
            <a:ext cx="3779912" cy="2519942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851920" y="1417638"/>
            <a:ext cx="4834880" cy="20113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День здоровья</a:t>
            </a:r>
          </a:p>
          <a:p>
            <a:pPr algn="ctr"/>
            <a:r>
              <a:rPr lang="ru-RU" dirty="0" smtClean="0"/>
              <a:t>Игра «Зарница»</a:t>
            </a:r>
          </a:p>
          <a:p>
            <a:pPr algn="ctr"/>
            <a:r>
              <a:rPr lang="ru-RU" dirty="0" smtClean="0"/>
              <a:t>Месячник военно-патриотического воспитания</a:t>
            </a:r>
          </a:p>
          <a:p>
            <a:pPr algn="ctr"/>
            <a:r>
              <a:rPr lang="ru-RU" dirty="0" smtClean="0"/>
              <a:t>Смотр строя и песни</a:t>
            </a:r>
          </a:p>
          <a:p>
            <a:pPr algn="ctr"/>
            <a:r>
              <a:rPr lang="ru-RU" dirty="0" smtClean="0"/>
              <a:t>Кросс наций</a:t>
            </a:r>
          </a:p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11560" y="4725143"/>
            <a:ext cx="4680520" cy="1944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Лыжня России</a:t>
            </a:r>
          </a:p>
          <a:p>
            <a:pPr algn="ctr"/>
            <a:r>
              <a:rPr lang="ru-RU" dirty="0"/>
              <a:t>Олимпийская неделя</a:t>
            </a:r>
          </a:p>
          <a:p>
            <a:pPr algn="ctr"/>
            <a:r>
              <a:rPr lang="ru-RU" dirty="0"/>
              <a:t>Неделя спортивно-эстетического цикла</a:t>
            </a:r>
          </a:p>
          <a:p>
            <a:pPr algn="ctr"/>
            <a:r>
              <a:rPr lang="ru-RU" dirty="0"/>
              <a:t>Военно-полевые сборы</a:t>
            </a:r>
          </a:p>
          <a:p>
            <a:pPr algn="ctr"/>
            <a:r>
              <a:rPr lang="ru-RU" dirty="0"/>
              <a:t>«Бессмертный полк»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9" y="1268760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Внеурочная деятельность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636912"/>
            <a:ext cx="3020153" cy="22651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498" y="3573016"/>
            <a:ext cx="2795803" cy="2096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746738"/>
            <a:ext cx="2348680" cy="3131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" y="749092"/>
            <a:ext cx="2283718" cy="3131573"/>
          </a:xfrm>
          <a:prstGeom prst="rect">
            <a:avLst/>
          </a:prstGeom>
        </p:spPr>
      </p:pic>
      <p:pic>
        <p:nvPicPr>
          <p:cNvPr id="1026" name="Picture 2" descr="C:\Users\User\Pictures\парк Победы\IMG-20180525-WA002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342" y="4845759"/>
            <a:ext cx="2685786" cy="20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турслёт\IMG_030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88" y="4978800"/>
            <a:ext cx="2860436" cy="17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3198"/>
            <a:ext cx="8640960" cy="63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Внеурочная деятельность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4373724"/>
            <a:ext cx="3312368" cy="2484276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979712" y="1556792"/>
            <a:ext cx="4896544" cy="151216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ЮНАРМИЯ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52936"/>
            <a:ext cx="2915815" cy="2186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791" y="2784238"/>
            <a:ext cx="2897208" cy="21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Работа классного руководителя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ser\Pictures\11 Н класс 2020-2021 уч год\фото проект\IMG-20201204-WA0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2843808" cy="159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11 Н класс 2020-2021 уч год\IMG-20200901-WA0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3514814" cy="19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11 Н класс 2020-2021 уч год\IMG-20210121-WA001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3071664" cy="172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Pictures\11 Н класс 2020-2021 уч год\IMG2020122319555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9919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3176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Начальник пришкольного лагеря «</a:t>
            </a:r>
            <a:r>
              <a:rPr lang="ru-RU" b="1" i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Неугомон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Pictures\2 фото 2020\IMG-20210615-WA00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4" y="4077072"/>
            <a:ext cx="396313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5358" y="4077072"/>
            <a:ext cx="3728642" cy="27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5" y="1303773"/>
            <a:ext cx="3611551" cy="27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G:\Портфолио Андреевой С.Г\5yife_rgEu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9" y="1335418"/>
            <a:ext cx="3914119" cy="26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Обобщение и распространение собственного педагогического опыта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8257" y="1700808"/>
            <a:ext cx="3121423" cy="2121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668" y="1090020"/>
            <a:ext cx="2741882" cy="1939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5" y="1111000"/>
            <a:ext cx="2982985" cy="2137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9" y="3261474"/>
            <a:ext cx="2909115" cy="20579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099" y="3404267"/>
            <a:ext cx="1835055" cy="2578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257" y="3933056"/>
            <a:ext cx="1816765" cy="2578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844" y="5222472"/>
            <a:ext cx="2304255" cy="16231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10" y="5415473"/>
            <a:ext cx="2826800" cy="13258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685" y="3759284"/>
            <a:ext cx="2060937" cy="14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04864"/>
            <a:ext cx="8229600" cy="262460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+mn-lt"/>
                <a:cs typeface="Times New Roman" panose="02020603050405020304" pitchFamily="18" charset="0"/>
              </a:rPr>
              <a:t>Цель</a:t>
            </a:r>
            <a:r>
              <a:rPr lang="ru-RU" sz="1800" i="1" dirty="0">
                <a:latin typeface="+mn-lt"/>
                <a:cs typeface="Times New Roman" panose="02020603050405020304" pitchFamily="18" charset="0"/>
              </a:rPr>
              <a:t>:</a:t>
            </a:r>
            <a:br>
              <a:rPr lang="ru-RU" sz="1800" i="1" dirty="0">
                <a:latin typeface="+mn-lt"/>
                <a:cs typeface="Times New Roman" panose="02020603050405020304" pitchFamily="18" charset="0"/>
              </a:rPr>
            </a:br>
            <a:r>
              <a:rPr lang="ru-RU" sz="1800" i="1" dirty="0">
                <a:latin typeface="+mn-lt"/>
                <a:cs typeface="Times New Roman" panose="02020603050405020304" pitchFamily="18" charset="0"/>
              </a:rPr>
              <a:t>Способствовать сохранению и укреплению традиций, связанных с патриотическим воспитанием школьников в рамках военно-спортивных игр</a:t>
            </a:r>
            <a:r>
              <a:rPr lang="ru-RU" sz="1800" i="1" dirty="0" smtClean="0">
                <a:latin typeface="+mn-lt"/>
                <a:cs typeface="Times New Roman" panose="02020603050405020304" pitchFamily="18" charset="0"/>
              </a:rPr>
              <a:t>.</a:t>
            </a:r>
            <a:r>
              <a:rPr lang="ru-RU" sz="3600" i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3600" i="1" dirty="0">
                <a:latin typeface="+mn-lt"/>
                <a:cs typeface="Times New Roman" panose="02020603050405020304" pitchFamily="18" charset="0"/>
              </a:rPr>
            </a:br>
            <a:r>
              <a:rPr lang="ru-RU" sz="1600" i="1" dirty="0">
                <a:latin typeface="+mn-lt"/>
                <a:cs typeface="Times New Roman" panose="02020603050405020304" pitchFamily="18" charset="0"/>
              </a:rPr>
              <a:t>Задачи:</a:t>
            </a:r>
            <a:r>
              <a:rPr lang="ru-RU" sz="3600" i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3600" i="1" dirty="0">
                <a:latin typeface="+mn-lt"/>
                <a:cs typeface="Times New Roman" panose="02020603050405020304" pitchFamily="18" charset="0"/>
              </a:rPr>
            </a:br>
            <a:r>
              <a:rPr lang="ru-RU" sz="1600" i="1" dirty="0">
                <a:latin typeface="+mn-lt"/>
                <a:cs typeface="Times New Roman" panose="02020603050405020304" pitchFamily="18" charset="0"/>
              </a:rPr>
              <a:t>Формирование у детей навыков быстрой реакции в нестандартных ситуациях. (Навыки гражданской обороны)</a:t>
            </a:r>
            <a:br>
              <a:rPr lang="ru-RU" sz="1600" i="1" dirty="0">
                <a:latin typeface="+mn-lt"/>
                <a:cs typeface="Times New Roman" panose="02020603050405020304" pitchFamily="18" charset="0"/>
              </a:rPr>
            </a:br>
            <a:r>
              <a:rPr lang="ru-RU" sz="1600" i="1" dirty="0">
                <a:latin typeface="+mn-lt"/>
                <a:cs typeface="Times New Roman" panose="02020603050405020304" pitchFamily="18" charset="0"/>
              </a:rPr>
              <a:t>Обучение школьников оказанию первой медицинской помощи в экстремальной </a:t>
            </a:r>
            <a:r>
              <a:rPr lang="ru-RU" sz="1600" i="1" dirty="0" smtClean="0">
                <a:latin typeface="+mn-lt"/>
                <a:cs typeface="Times New Roman" panose="02020603050405020304" pitchFamily="18" charset="0"/>
              </a:rPr>
              <a:t>ситуации.</a:t>
            </a:r>
            <a:br>
              <a:rPr lang="ru-RU" sz="1600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600" i="1" dirty="0" smtClean="0">
                <a:latin typeface="+mn-lt"/>
                <a:cs typeface="Times New Roman" panose="02020603050405020304" pitchFamily="18" charset="0"/>
              </a:rPr>
              <a:t>Развитие </a:t>
            </a:r>
            <a:r>
              <a:rPr lang="ru-RU" sz="1600" i="1" dirty="0">
                <a:latin typeface="+mn-lt"/>
                <a:cs typeface="Times New Roman" panose="02020603050405020304" pitchFamily="18" charset="0"/>
              </a:rPr>
              <a:t>и укрепление физической подготовки </a:t>
            </a:r>
            <a:r>
              <a:rPr lang="ru-RU" sz="1600" i="1" dirty="0" smtClean="0">
                <a:latin typeface="+mn-lt"/>
                <a:cs typeface="Times New Roman" panose="02020603050405020304" pitchFamily="18" charset="0"/>
              </a:rPr>
              <a:t>школь­ни</a:t>
            </a:r>
            <a:r>
              <a:rPr lang="ru-RU" sz="1800" i="1" dirty="0" smtClean="0">
                <a:latin typeface="+mn-lt"/>
                <a:cs typeface="Times New Roman" panose="02020603050405020304" pitchFamily="18" charset="0"/>
              </a:rPr>
              <a:t>ков</a:t>
            </a:r>
            <a:endParaRPr lang="ru-RU" i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774" y="15846"/>
            <a:ext cx="4903307" cy="319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9774" y="5181825"/>
            <a:ext cx="2504225" cy="167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1" y="5184418"/>
            <a:ext cx="2450587" cy="163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3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427168" cy="620688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Достижения учащихся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382" y="4224399"/>
            <a:ext cx="1872208" cy="268011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79" y="1973549"/>
            <a:ext cx="1670080" cy="2284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900" y="3982070"/>
            <a:ext cx="2232248" cy="3071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27" y="576832"/>
            <a:ext cx="2229873" cy="3135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175" y="629688"/>
            <a:ext cx="2310093" cy="3177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571" y="3806745"/>
            <a:ext cx="1813371" cy="25711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332" y="640592"/>
            <a:ext cx="2171866" cy="3071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182" y="3293690"/>
            <a:ext cx="1824023" cy="25783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" y="4258439"/>
            <a:ext cx="2052732" cy="28231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923" y="4674130"/>
            <a:ext cx="1577230" cy="22303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7" y="0"/>
            <a:ext cx="1877208" cy="21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48072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Награды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80175"/>
            <a:ext cx="2191619" cy="30991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842" y="1340929"/>
            <a:ext cx="2376264" cy="3269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6" y="245606"/>
            <a:ext cx="2195736" cy="3105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093" y="3946163"/>
            <a:ext cx="2010528" cy="2822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910" y="4411635"/>
            <a:ext cx="1729964" cy="2446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75" y="5072055"/>
            <a:ext cx="2484059" cy="2052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210" y="515046"/>
            <a:ext cx="2413680" cy="31576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582" y="3646400"/>
            <a:ext cx="2003356" cy="28329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591" y="649826"/>
            <a:ext cx="2105315" cy="28954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910" y="21442"/>
            <a:ext cx="1729964" cy="21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/>
            </a:r>
            <a:br>
              <a:rPr lang="ru-RU" sz="6000" b="1" i="1" dirty="0" smtClean="0">
                <a:solidFill>
                  <a:srgbClr val="FFFF00"/>
                </a:solidFill>
              </a:rPr>
            </a:br>
            <a:r>
              <a:rPr lang="ru-RU" sz="7300" b="1" i="1" dirty="0" smtClean="0">
                <a:solidFill>
                  <a:srgbClr val="FFFF00"/>
                </a:solidFill>
              </a:rPr>
              <a:t>Жизненное кредо</a:t>
            </a:r>
            <a:endParaRPr lang="ru-RU" sz="7300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rgbClr val="C00000"/>
                </a:solidFill>
              </a:rPr>
              <a:t>Дороже жизни ничего нет, так как в ней есть Все</a:t>
            </a:r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</a:rPr>
              <a:t>….</a:t>
            </a:r>
            <a:endParaRPr lang="ru-RU" sz="4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FFFF00"/>
                </a:solidFill>
              </a:rPr>
              <a:t/>
            </a:r>
            <a:br>
              <a:rPr lang="ru-RU" sz="6600" b="1" i="1" dirty="0" smtClean="0">
                <a:solidFill>
                  <a:srgbClr val="FFFF00"/>
                </a:solidFill>
              </a:rPr>
            </a:br>
            <a:r>
              <a:rPr lang="ru-RU" sz="6600" b="1" i="1" dirty="0" smtClean="0">
                <a:solidFill>
                  <a:srgbClr val="FFFF00"/>
                </a:solidFill>
              </a:rPr>
              <a:t>Педагогическое </a:t>
            </a:r>
            <a:r>
              <a:rPr lang="ru-RU" sz="6600" b="1" i="1" dirty="0">
                <a:solidFill>
                  <a:srgbClr val="FFFF00"/>
                </a:solidFill>
              </a:rPr>
              <a:t>кредо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sz="4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</a:rPr>
              <a:t>Учитель должен обладать всем тем, в чем нуждается ученик</a:t>
            </a:r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                    </a:t>
            </a:r>
            <a:r>
              <a:rPr lang="ru-RU" i="1" dirty="0"/>
              <a:t> </a:t>
            </a:r>
            <a:r>
              <a:rPr lang="ru-RU" i="1" dirty="0" smtClean="0"/>
              <a:t>           Восточная мудрость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2846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Методическая тема</a:t>
            </a:r>
            <a:endParaRPr lang="ru-RU" sz="6600" b="1" i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C00000"/>
                </a:solidFill>
              </a:rPr>
              <a:t>Формирование </a:t>
            </a:r>
            <a:r>
              <a:rPr lang="ru-RU" sz="4400" b="1" i="1" dirty="0">
                <a:solidFill>
                  <a:srgbClr val="C00000"/>
                </a:solidFill>
              </a:rPr>
              <a:t>практических навыков на уроке и во внеклассной работе как основы обеспечения безопасности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3481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379" y="31462"/>
            <a:ext cx="9144000" cy="6826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8" y="67151"/>
            <a:ext cx="2590568" cy="2590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495" y="1716418"/>
            <a:ext cx="2113537" cy="2716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313972"/>
            <a:ext cx="2160240" cy="3242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806" y="27324"/>
            <a:ext cx="2496478" cy="32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9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Использование современных образовательных технологий 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:\Грамоты 2018,2019,2020\Грамоты 2020\Андреева Светлана Германовна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31948"/>
            <a:ext cx="3491880" cy="24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Грамоты 2018,2019,2020\Грамоты 2020\СКАН1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3203848" cy="22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Грамоты 2018,2019,2020\Грамоты 2020\Справка ИКТ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379" y="4024744"/>
            <a:ext cx="1919265" cy="27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Грамоты 2018,2019,2020\Грамоты 2020\удостоверение 2021.jpe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048" y="3922409"/>
            <a:ext cx="2840931" cy="200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Грамоты 2018,2019,2020\Грамоты 2020\Учительство  без границ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804" y="1389206"/>
            <a:ext cx="3024668" cy="21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99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Внеурочная деятельность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cuments\KINGSTON\ГРАМОТЫ 2016 г 2017 г\Конкурс Зеленая планет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670" y="2863344"/>
            <a:ext cx="262778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KINGSTON\ГРАМОТЫ 2016 г 2017 г\Диплом 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495" y="2850802"/>
            <a:ext cx="2655552" cy="37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920550"/>
              </p:ext>
            </p:extLst>
          </p:nvPr>
        </p:nvGraphicFramePr>
        <p:xfrm>
          <a:off x="3635896" y="3645024"/>
          <a:ext cx="2160240" cy="3053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35896" y="3645024"/>
                        <a:ext cx="2160240" cy="3053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36104" y="155448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83968" y="1145987"/>
            <a:ext cx="4032448" cy="15629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Зеленая планета</a:t>
            </a:r>
          </a:p>
          <a:p>
            <a:pPr algn="ctr"/>
            <a:r>
              <a:rPr lang="ru-RU" dirty="0" smtClean="0"/>
              <a:t>Безопасный мир</a:t>
            </a:r>
          </a:p>
          <a:p>
            <a:pPr algn="ctr"/>
            <a:r>
              <a:rPr lang="ru-RU" dirty="0" err="1" smtClean="0"/>
              <a:t>Юнармия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96" y="1094559"/>
            <a:ext cx="2202711" cy="14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Практико-ориентированное обучение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340768"/>
            <a:ext cx="2916324" cy="218724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55576" y="1570293"/>
            <a:ext cx="4536504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Туристический слет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365104"/>
            <a:ext cx="2418015" cy="1813511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267744" y="1919263"/>
            <a:ext cx="45719" cy="66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" y="4293096"/>
            <a:ext cx="3360993" cy="2520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211" y="4283216"/>
            <a:ext cx="3018399" cy="25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12687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FF00"/>
                </a:solidFill>
              </a:rPr>
              <a:t>  Практико-ориентированное обучение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 flipH="1">
            <a:off x="3321575" y="1417638"/>
            <a:ext cx="45719" cy="12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067944" y="1543398"/>
            <a:ext cx="4752528" cy="15255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Подготовка к олимпиаде по ОБЖ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418732"/>
            <a:ext cx="2664296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429000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82514"/>
            <a:ext cx="2386608" cy="25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Достижения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196752"/>
            <a:ext cx="2669623" cy="37751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581128"/>
            <a:ext cx="3059832" cy="2162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226" y="116632"/>
            <a:ext cx="2637301" cy="3627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73" y="1052736"/>
            <a:ext cx="2349269" cy="3230936"/>
          </a:xfrm>
          <a:prstGeom prst="rect">
            <a:avLst/>
          </a:prstGeom>
        </p:spPr>
      </p:pic>
      <p:pic>
        <p:nvPicPr>
          <p:cNvPr id="2050" name="Picture 2" descr="C:\Users\User\Pictures\Встрева с Алибаевым\IMG-20190531-WA002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873" y="3779114"/>
            <a:ext cx="2283718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7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124</Words>
  <Application>Microsoft Office PowerPoint</Application>
  <PresentationFormat>Экран (4:3)</PresentationFormat>
  <Paragraphs>47</Paragraphs>
  <Slides>20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PDF</vt:lpstr>
      <vt:lpstr>                    МБОУ «Гимназия №33» Авиастроительного района  г. Казани Андреева Светлана Германовна            Преподаватель-организатор ОБЖ 1 квалификационной категории Казанский Государственный Университет им. В.И.Ульянова-Ленина  по специальности Химик Профессиональная переподготовка по направлению  Физическая культура и безопасность жизнедеятельности С 1991 по 2011 год работала в гимназии №102 Московского района г. Казани с 1 сентября 2011 года работаю в гимназии №33 преподавателем- организатором ОБЖ</vt:lpstr>
      <vt:lpstr> Жизненное кредо</vt:lpstr>
      <vt:lpstr>Методическая тема</vt:lpstr>
      <vt:lpstr>Презентация PowerPoint</vt:lpstr>
      <vt:lpstr>Использование современных образовательных технологий </vt:lpstr>
      <vt:lpstr>Внеурочная деятельность</vt:lpstr>
      <vt:lpstr>Практико-ориентированное обучение</vt:lpstr>
      <vt:lpstr>  </vt:lpstr>
      <vt:lpstr>Достижения</vt:lpstr>
      <vt:lpstr>Внеурочная деятельность</vt:lpstr>
      <vt:lpstr>Внеурочная деятельность</vt:lpstr>
      <vt:lpstr>Презентация PowerPoint</vt:lpstr>
      <vt:lpstr>Внеурочная деятельность</vt:lpstr>
      <vt:lpstr>Работа классного руководителя</vt:lpstr>
      <vt:lpstr>Начальник пришкольного лагеря «Неугомон»</vt:lpstr>
      <vt:lpstr>Обобщение и распространение собственного педагогического опыта</vt:lpstr>
      <vt:lpstr>    Цель: Способствовать сохранению и укреплению традиций, связанных с патриотическим воспитанием школьников в рамках военно-спортивных игр. Задачи: Формирование у детей навыков быстрой реакции в нестандартных ситуациях. (Навыки гражданской обороны) Обучение школьников оказанию первой медицинской помощи в экстремальной ситуации. Развитие и укрепление физической подготовки школь­ников</vt:lpstr>
      <vt:lpstr>Достижения учащихся</vt:lpstr>
      <vt:lpstr>Награды</vt:lpstr>
      <vt:lpstr> Педагогическое кредо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</dc:creator>
  <cp:lastModifiedBy>Герман</cp:lastModifiedBy>
  <cp:revision>119</cp:revision>
  <dcterms:created xsi:type="dcterms:W3CDTF">2021-11-30T19:33:46Z</dcterms:created>
  <dcterms:modified xsi:type="dcterms:W3CDTF">2022-01-09T11:21:16Z</dcterms:modified>
</cp:coreProperties>
</file>